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6" r:id="rId1"/>
    <p:sldMasterId id="2147483870" r:id="rId2"/>
  </p:sldMasterIdLst>
  <p:notesMasterIdLst>
    <p:notesMasterId r:id="rId9"/>
  </p:notesMasterIdLst>
  <p:handoutMasterIdLst>
    <p:handoutMasterId r:id="rId10"/>
  </p:handoutMasterIdLst>
  <p:sldIdLst>
    <p:sldId id="315" r:id="rId3"/>
    <p:sldId id="327" r:id="rId4"/>
    <p:sldId id="330" r:id="rId5"/>
    <p:sldId id="331" r:id="rId6"/>
    <p:sldId id="332" r:id="rId7"/>
    <p:sldId id="325" r:id="rId8"/>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2C17A9"/>
    <a:srgbClr val="008000"/>
    <a:srgbClr val="FF0066"/>
    <a:srgbClr val="0000FF"/>
    <a:srgbClr val="FF3399"/>
    <a:srgbClr val="256EFF"/>
    <a:srgbClr val="003399"/>
    <a:srgbClr val="0033CC"/>
    <a:srgbClr val="FFFFFF"/>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43" autoAdjust="0"/>
    <p:restoredTop sz="85240" autoAdjust="0"/>
  </p:normalViewPr>
  <p:slideViewPr>
    <p:cSldViewPr>
      <p:cViewPr varScale="1">
        <p:scale>
          <a:sx n="88" d="100"/>
          <a:sy n="88" d="100"/>
        </p:scale>
        <p:origin x="924" y="9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6"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commentAuthors" Target="commentAuthors.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1697706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6688578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22204736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177017974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416646418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32058939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2747753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28279832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43489476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970F30FD-9D04-4512-80CE-19D7541E8B82}" type="datetimeFigureOut">
              <a:rPr lang="en-GB" smtClean="0"/>
              <a:t>16/05/2018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4638586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970F30FD-9D04-4512-80CE-19D7541E8B82}" type="datetimeFigureOut">
              <a:rPr lang="en-GB" smtClean="0"/>
              <a:t>16/05/2018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13098210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38142708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0F30FD-9D04-4512-80CE-19D7541E8B82}" type="datetimeFigureOut">
              <a:rPr lang="en-GB" smtClean="0"/>
              <a:t>16/05/2018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147278240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41031518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70F30FD-9D04-4512-80CE-19D7541E8B82}"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356158974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53753820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970F30FD-9D04-4512-80CE-19D7541E8B82}"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22401AF-CDC2-4A89-B28F-7D1B7179E727}" type="slidenum">
              <a:rPr lang="en-GB" smtClean="0"/>
              <a:t>‹#›</a:t>
            </a:fld>
            <a:endParaRPr lang="en-GB"/>
          </a:p>
        </p:txBody>
      </p:sp>
    </p:spTree>
    <p:extLst>
      <p:ext uri="{BB962C8B-B14F-4D97-AF65-F5344CB8AC3E}">
        <p14:creationId xmlns:p14="http://schemas.microsoft.com/office/powerpoint/2010/main" val="8181269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4767019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8808008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0492604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5108421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6800018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9193581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8886595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559510509"/>
      </p:ext>
    </p:extLst>
  </p:cSld>
  <p:clrMap bg1="lt1" tx1="dk1" bg2="lt2" tx2="dk2" accent1="accent1" accent2="accent2" accent3="accent3" accent4="accent4" accent5="accent5" accent6="accent6" hlink="hlink" folHlink="folHlink"/>
  <p:sldLayoutIdLst>
    <p:sldLayoutId id="2147483857" r:id="rId1"/>
    <p:sldLayoutId id="2147483858" r:id="rId2"/>
    <p:sldLayoutId id="2147483859" r:id="rId3"/>
    <p:sldLayoutId id="2147483860" r:id="rId4"/>
    <p:sldLayoutId id="2147483861" r:id="rId5"/>
    <p:sldLayoutId id="2147483862" r:id="rId6"/>
    <p:sldLayoutId id="2147483863" r:id="rId7"/>
    <p:sldLayoutId id="2147483864" r:id="rId8"/>
    <p:sldLayoutId id="2147483865" r:id="rId9"/>
    <p:sldLayoutId id="2147483866" r:id="rId10"/>
    <p:sldLayoutId id="2147483867" r:id="rId11"/>
    <p:sldLayoutId id="2147483868" r:id="rId12"/>
    <p:sldLayoutId id="2147483869"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70F30FD-9D04-4512-80CE-19D7541E8B82}" type="datetimeFigureOut">
              <a:rPr lang="en-GB" smtClean="0"/>
              <a:t>16/05/2018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22401AF-CDC2-4A89-B28F-7D1B7179E727}" type="slidenum">
              <a:rPr lang="en-GB" smtClean="0"/>
              <a:t>‹#›</a:t>
            </a:fld>
            <a:endParaRPr lang="en-GB"/>
          </a:p>
        </p:txBody>
      </p:sp>
    </p:spTree>
    <p:extLst>
      <p:ext uri="{BB962C8B-B14F-4D97-AF65-F5344CB8AC3E}">
        <p14:creationId xmlns:p14="http://schemas.microsoft.com/office/powerpoint/2010/main" val="2118700242"/>
      </p:ext>
    </p:extLst>
  </p:cSld>
  <p:clrMap bg1="lt1" tx1="dk1" bg2="lt2" tx2="dk2" accent1="accent1" accent2="accent2" accent3="accent3" accent4="accent4" accent5="accent5" accent6="accent6" hlink="hlink" folHlink="folHlink"/>
  <p:sldLayoutIdLst>
    <p:sldLayoutId id="2147483871" r:id="rId1"/>
    <p:sldLayoutId id="2147483872" r:id="rId2"/>
    <p:sldLayoutId id="2147483873" r:id="rId3"/>
    <p:sldLayoutId id="2147483874" r:id="rId4"/>
    <p:sldLayoutId id="2147483875" r:id="rId5"/>
    <p:sldLayoutId id="2147483876" r:id="rId6"/>
    <p:sldLayoutId id="2147483877" r:id="rId7"/>
    <p:sldLayoutId id="2147483878" r:id="rId8"/>
    <p:sldLayoutId id="2147483879" r:id="rId9"/>
    <p:sldLayoutId id="2147483880" r:id="rId10"/>
    <p:sldLayoutId id="214748388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3.xml"/><Relationship Id="rId4" Type="http://schemas.openxmlformats.org/officeDocument/2006/relationships/hyperlink" Target="mailto:ihrhrt@who.int"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Subtitle 2"/>
          <p:cNvSpPr>
            <a:spLocks noGrp="1"/>
          </p:cNvSpPr>
          <p:nvPr>
            <p:ph type="subTitle" idx="4294967295"/>
          </p:nvPr>
        </p:nvSpPr>
        <p:spPr>
          <a:xfrm>
            <a:off x="0" y="5229200"/>
            <a:ext cx="9144000" cy="609600"/>
          </a:xfrm>
          <a:noFill/>
        </p:spPr>
        <p:txBody>
          <a:bodyPr>
            <a:noAutofit/>
          </a:bodyPr>
          <a:lstStyle/>
          <a:p>
            <a:pPr marL="0" indent="0" algn="l" eaLnBrk="1" hangingPunct="1">
              <a:buNone/>
            </a:pPr>
            <a:r>
              <a:rPr lang="en-US" altLang="en-US" b="1" dirty="0">
                <a:solidFill>
                  <a:srgbClr val="002060"/>
                </a:solidFill>
                <a:cs typeface="Arial" charset="0"/>
              </a:rPr>
              <a:t>B8.4 Exercise: Creating community discussion</a:t>
            </a:r>
            <a:br>
              <a:rPr lang="en-US" altLang="en-US" b="1" dirty="0">
                <a:solidFill>
                  <a:srgbClr val="002060"/>
                </a:solidFill>
                <a:cs typeface="Arial" charset="0"/>
              </a:rPr>
            </a:br>
            <a:endParaRPr lang="en-US" altLang="en-US" b="1" dirty="0">
              <a:solidFill>
                <a:srgbClr val="002060"/>
              </a:solidFill>
              <a:cs typeface="Arial" charset="0"/>
            </a:endParaRPr>
          </a:p>
        </p:txBody>
      </p:sp>
      <p:sp>
        <p:nvSpPr>
          <p:cNvPr id="7173" name="Title 1"/>
          <p:cNvSpPr>
            <a:spLocks noGrp="1"/>
          </p:cNvSpPr>
          <p:nvPr>
            <p:ph type="ctrTitle" idx="4294967295"/>
          </p:nvPr>
        </p:nvSpPr>
        <p:spPr>
          <a:xfrm>
            <a:off x="3381375" y="84138"/>
            <a:ext cx="5762625" cy="1752600"/>
          </a:xfrm>
        </p:spPr>
        <p:txBody>
          <a:bodyPr/>
          <a:lstStyle/>
          <a:p>
            <a:pPr algn="r" eaLnBrk="1" hangingPunct="1"/>
            <a:r>
              <a:rPr lang="en-US" altLang="en-US" sz="3600" b="1" dirty="0">
                <a:solidFill>
                  <a:srgbClr val="002060"/>
                </a:solidFill>
                <a:cs typeface="Arial" charset="0"/>
              </a:rPr>
              <a:t>Rapid Response Teams </a:t>
            </a:r>
            <a:r>
              <a:rPr lang="en-US" altLang="en-US" sz="3600" b="1" dirty="0">
                <a:solidFill>
                  <a:srgbClr val="0070C0"/>
                </a:solidFill>
                <a:cs typeface="Arial" charset="0"/>
              </a:rPr>
              <a:t>Training</a:t>
            </a:r>
          </a:p>
        </p:txBody>
      </p:sp>
      <p:sp>
        <p:nvSpPr>
          <p:cNvPr id="2" name="TextBox 1"/>
          <p:cNvSpPr txBox="1"/>
          <p:nvPr/>
        </p:nvSpPr>
        <p:spPr>
          <a:xfrm>
            <a:off x="35496" y="5733950"/>
            <a:ext cx="3744416" cy="400110"/>
          </a:xfrm>
          <a:prstGeom prst="rect">
            <a:avLst/>
          </a:prstGeom>
          <a:noFill/>
        </p:spPr>
        <p:txBody>
          <a:bodyPr wrap="square" rtlCol="0">
            <a:spAutoFit/>
          </a:bodyPr>
          <a:lstStyle/>
          <a:p>
            <a:r>
              <a:rPr lang="en-GB" sz="2000" dirty="0">
                <a:solidFill>
                  <a:srgbClr val="002060"/>
                </a:solidFill>
              </a:rPr>
              <a:t>Estimated time: 60 minutes</a:t>
            </a:r>
          </a:p>
        </p:txBody>
      </p:sp>
      <p:sp>
        <p:nvSpPr>
          <p:cNvPr id="3" name="TextBox 2">
            <a:extLst>
              <a:ext uri="{FF2B5EF4-FFF2-40B4-BE49-F238E27FC236}">
                <a16:creationId xmlns:a16="http://schemas.microsoft.com/office/drawing/2014/main" id="{3F943643-2F15-4B7F-8168-FFA07565E532}"/>
              </a:ext>
            </a:extLst>
          </p:cNvPr>
          <p:cNvSpPr txBox="1"/>
          <p:nvPr/>
        </p:nvSpPr>
        <p:spPr>
          <a:xfrm>
            <a:off x="35496" y="6381328"/>
            <a:ext cx="1755609"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16/05/018</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Learning objectives</a:t>
            </a:r>
            <a:endParaRPr lang="en-GB" sz="3600" b="1" dirty="0">
              <a:solidFill>
                <a:srgbClr val="002060"/>
              </a:solidFill>
            </a:endParaRPr>
          </a:p>
        </p:txBody>
      </p:sp>
      <p:sp>
        <p:nvSpPr>
          <p:cNvPr id="9219" name="Content Placeholder 2"/>
          <p:cNvSpPr>
            <a:spLocks noGrp="1"/>
          </p:cNvSpPr>
          <p:nvPr>
            <p:ph idx="1"/>
          </p:nvPr>
        </p:nvSpPr>
        <p:spPr/>
        <p:txBody>
          <a:bodyPr/>
          <a:lstStyle/>
          <a:p>
            <a:pPr marL="0" indent="0">
              <a:spcBef>
                <a:spcPct val="0"/>
              </a:spcBef>
              <a:spcAft>
                <a:spcPts val="1200"/>
              </a:spcAft>
              <a:buNone/>
            </a:pPr>
            <a:r>
              <a:rPr lang="fr-FR" sz="2800" dirty="0"/>
              <a:t>At the end of </a:t>
            </a:r>
            <a:r>
              <a:rPr lang="fr-FR" sz="2800" dirty="0" err="1"/>
              <a:t>this</a:t>
            </a:r>
            <a:r>
              <a:rPr lang="fr-FR" sz="2800" dirty="0"/>
              <a:t> session, </a:t>
            </a:r>
            <a:r>
              <a:rPr lang="fr-FR" sz="2800" dirty="0" err="1"/>
              <a:t>you</a:t>
            </a:r>
            <a:r>
              <a:rPr lang="fr-FR" sz="2800" dirty="0"/>
              <a:t> </a:t>
            </a:r>
            <a:r>
              <a:rPr lang="fr-FR" sz="2800" dirty="0" err="1"/>
              <a:t>should</a:t>
            </a:r>
            <a:r>
              <a:rPr lang="fr-FR" sz="2800" dirty="0"/>
              <a:t> </a:t>
            </a:r>
            <a:r>
              <a:rPr lang="fr-FR" sz="2800" dirty="0" err="1"/>
              <a:t>be</a:t>
            </a:r>
            <a:r>
              <a:rPr lang="fr-FR" sz="2800" dirty="0"/>
              <a:t> able to:</a:t>
            </a:r>
            <a:endParaRPr lang="en-US" sz="2800" dirty="0"/>
          </a:p>
          <a:p>
            <a:pPr lvl="0"/>
            <a:r>
              <a:rPr lang="en-GB" sz="2800" dirty="0"/>
              <a:t>Identify response related activities where you need to engage with the communities.</a:t>
            </a:r>
          </a:p>
          <a:p>
            <a:pPr lvl="0"/>
            <a:r>
              <a:rPr lang="en-GB" sz="2800" dirty="0"/>
              <a:t>Identify the appropriate tools to use for creating community discussion.</a:t>
            </a:r>
          </a:p>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Instructions</a:t>
            </a:r>
            <a:endParaRPr lang="en-GB" sz="3600" b="1" dirty="0">
              <a:solidFill>
                <a:srgbClr val="002060"/>
              </a:solidFill>
            </a:endParaRPr>
          </a:p>
        </p:txBody>
      </p:sp>
      <p:sp>
        <p:nvSpPr>
          <p:cNvPr id="9219" name="Content Placeholder 2"/>
          <p:cNvSpPr>
            <a:spLocks noGrp="1"/>
          </p:cNvSpPr>
          <p:nvPr>
            <p:ph idx="1"/>
          </p:nvPr>
        </p:nvSpPr>
        <p:spPr>
          <a:xfrm>
            <a:off x="457200" y="1340768"/>
            <a:ext cx="8229600" cy="4480560"/>
          </a:xfrm>
        </p:spPr>
        <p:txBody>
          <a:bodyPr/>
          <a:lstStyle/>
          <a:p>
            <a:pPr marL="514350" indent="-514350">
              <a:spcBef>
                <a:spcPct val="0"/>
              </a:spcBef>
              <a:spcAft>
                <a:spcPts val="1200"/>
              </a:spcAft>
              <a:buFont typeface="+mj-lt"/>
              <a:buAutoNum type="arabicPeriod"/>
            </a:pPr>
            <a:r>
              <a:rPr lang="fr-FR" sz="2400" dirty="0"/>
              <a:t>Participants </a:t>
            </a:r>
            <a:r>
              <a:rPr lang="fr-FR" sz="2400" dirty="0" err="1"/>
              <a:t>will</a:t>
            </a:r>
            <a:r>
              <a:rPr lang="fr-FR" sz="2400" dirty="0"/>
              <a:t> </a:t>
            </a:r>
            <a:r>
              <a:rPr lang="fr-FR" sz="2400" dirty="0" err="1"/>
              <a:t>work</a:t>
            </a:r>
            <a:r>
              <a:rPr lang="fr-FR" sz="2400" dirty="0"/>
              <a:t> in groups</a:t>
            </a:r>
          </a:p>
          <a:p>
            <a:pPr marL="514350" indent="-514350">
              <a:spcBef>
                <a:spcPct val="0"/>
              </a:spcBef>
              <a:spcAft>
                <a:spcPts val="1200"/>
              </a:spcAft>
              <a:buFont typeface="+mj-lt"/>
              <a:buAutoNum type="arabicPeriod"/>
            </a:pPr>
            <a:r>
              <a:rPr lang="en-GB" sz="2400" dirty="0"/>
              <a:t>Each group will discuss and come up with a list of 3 to 5 response related activities where the RRT needs to engage with the community.</a:t>
            </a:r>
          </a:p>
          <a:p>
            <a:pPr marL="514350" indent="-514350">
              <a:spcBef>
                <a:spcPct val="0"/>
              </a:spcBef>
              <a:spcAft>
                <a:spcPts val="1200"/>
              </a:spcAft>
              <a:buFont typeface="+mj-lt"/>
              <a:buAutoNum type="arabicPeriod"/>
            </a:pPr>
            <a:r>
              <a:rPr lang="en-US" sz="2400" dirty="0"/>
              <a:t>Individually you will read the description of tools for creating community discussion (participant guide).</a:t>
            </a:r>
            <a:endParaRPr lang="en-GB" sz="2400" dirty="0"/>
          </a:p>
          <a:p>
            <a:pPr marL="514350" indent="-514350">
              <a:spcBef>
                <a:spcPct val="0"/>
              </a:spcBef>
              <a:spcAft>
                <a:spcPts val="1200"/>
              </a:spcAft>
              <a:buFont typeface="+mj-lt"/>
              <a:buAutoNum type="arabicPeriod"/>
            </a:pPr>
            <a:r>
              <a:rPr lang="en-US" sz="2400" dirty="0"/>
              <a:t>Each group member will propose some discussion tools for each response related activity to be carried out. A group consensus should be reached (see table below).</a:t>
            </a:r>
          </a:p>
          <a:p>
            <a:pPr marL="514350" indent="-514350">
              <a:spcBef>
                <a:spcPct val="0"/>
              </a:spcBef>
              <a:spcAft>
                <a:spcPts val="1200"/>
              </a:spcAft>
              <a:buFont typeface="+mj-lt"/>
              <a:buAutoNum type="arabicPeriod"/>
            </a:pPr>
            <a:r>
              <a:rPr lang="en-US" sz="2400" dirty="0"/>
              <a:t>A rapporteur will share group proposals in plenary (debrief).</a:t>
            </a:r>
          </a:p>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41148025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9" name="Content Placeholder 2"/>
          <p:cNvSpPr>
            <a:spLocks noGrp="1"/>
          </p:cNvSpPr>
          <p:nvPr>
            <p:ph idx="1"/>
          </p:nvPr>
        </p:nvSpPr>
        <p:spPr>
          <a:xfrm>
            <a:off x="457200" y="1268760"/>
            <a:ext cx="8229600" cy="4525963"/>
          </a:xfrm>
        </p:spPr>
        <p:txBody>
          <a:bodyPr/>
          <a:lstStyle/>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graphicFrame>
        <p:nvGraphicFramePr>
          <p:cNvPr id="4" name="Table 3"/>
          <p:cNvGraphicFramePr>
            <a:graphicFrameLocks noGrp="1"/>
          </p:cNvGraphicFramePr>
          <p:nvPr>
            <p:extLst>
              <p:ext uri="{D42A27DB-BD31-4B8C-83A1-F6EECF244321}">
                <p14:modId xmlns:p14="http://schemas.microsoft.com/office/powerpoint/2010/main" val="3986694399"/>
              </p:ext>
            </p:extLst>
          </p:nvPr>
        </p:nvGraphicFramePr>
        <p:xfrm>
          <a:off x="137984" y="780176"/>
          <a:ext cx="8856986" cy="5169102"/>
        </p:xfrm>
        <a:graphic>
          <a:graphicData uri="http://schemas.openxmlformats.org/drawingml/2006/table">
            <a:tbl>
              <a:tblPr firstRow="1" bandRow="1">
                <a:tableStyleId>{5C22544A-7EE6-4342-B048-85BDC9FD1C3A}</a:tableStyleId>
              </a:tblPr>
              <a:tblGrid>
                <a:gridCol w="724502">
                  <a:extLst>
                    <a:ext uri="{9D8B030D-6E8A-4147-A177-3AD203B41FA5}">
                      <a16:colId xmlns:a16="http://schemas.microsoft.com/office/drawing/2014/main" val="20000"/>
                    </a:ext>
                  </a:extLst>
                </a:gridCol>
                <a:gridCol w="745758">
                  <a:extLst>
                    <a:ext uri="{9D8B030D-6E8A-4147-A177-3AD203B41FA5}">
                      <a16:colId xmlns:a16="http://schemas.microsoft.com/office/drawing/2014/main" val="20001"/>
                    </a:ext>
                  </a:extLst>
                </a:gridCol>
                <a:gridCol w="751072">
                  <a:extLst>
                    <a:ext uri="{9D8B030D-6E8A-4147-A177-3AD203B41FA5}">
                      <a16:colId xmlns:a16="http://schemas.microsoft.com/office/drawing/2014/main" val="20002"/>
                    </a:ext>
                  </a:extLst>
                </a:gridCol>
                <a:gridCol w="664274">
                  <a:extLst>
                    <a:ext uri="{9D8B030D-6E8A-4147-A177-3AD203B41FA5}">
                      <a16:colId xmlns:a16="http://schemas.microsoft.com/office/drawing/2014/main" val="20003"/>
                    </a:ext>
                  </a:extLst>
                </a:gridCol>
                <a:gridCol w="664274">
                  <a:extLst>
                    <a:ext uri="{9D8B030D-6E8A-4147-A177-3AD203B41FA5}">
                      <a16:colId xmlns:a16="http://schemas.microsoft.com/office/drawing/2014/main" val="20004"/>
                    </a:ext>
                  </a:extLst>
                </a:gridCol>
                <a:gridCol w="664274">
                  <a:extLst>
                    <a:ext uri="{9D8B030D-6E8A-4147-A177-3AD203B41FA5}">
                      <a16:colId xmlns:a16="http://schemas.microsoft.com/office/drawing/2014/main" val="20005"/>
                    </a:ext>
                  </a:extLst>
                </a:gridCol>
                <a:gridCol w="664274">
                  <a:extLst>
                    <a:ext uri="{9D8B030D-6E8A-4147-A177-3AD203B41FA5}">
                      <a16:colId xmlns:a16="http://schemas.microsoft.com/office/drawing/2014/main" val="20006"/>
                    </a:ext>
                  </a:extLst>
                </a:gridCol>
                <a:gridCol w="664274">
                  <a:extLst>
                    <a:ext uri="{9D8B030D-6E8A-4147-A177-3AD203B41FA5}">
                      <a16:colId xmlns:a16="http://schemas.microsoft.com/office/drawing/2014/main" val="20007"/>
                    </a:ext>
                  </a:extLst>
                </a:gridCol>
                <a:gridCol w="664274">
                  <a:extLst>
                    <a:ext uri="{9D8B030D-6E8A-4147-A177-3AD203B41FA5}">
                      <a16:colId xmlns:a16="http://schemas.microsoft.com/office/drawing/2014/main" val="20008"/>
                    </a:ext>
                  </a:extLst>
                </a:gridCol>
                <a:gridCol w="664274">
                  <a:extLst>
                    <a:ext uri="{9D8B030D-6E8A-4147-A177-3AD203B41FA5}">
                      <a16:colId xmlns:a16="http://schemas.microsoft.com/office/drawing/2014/main" val="20009"/>
                    </a:ext>
                  </a:extLst>
                </a:gridCol>
                <a:gridCol w="664274">
                  <a:extLst>
                    <a:ext uri="{9D8B030D-6E8A-4147-A177-3AD203B41FA5}">
                      <a16:colId xmlns:a16="http://schemas.microsoft.com/office/drawing/2014/main" val="20010"/>
                    </a:ext>
                  </a:extLst>
                </a:gridCol>
                <a:gridCol w="664274">
                  <a:extLst>
                    <a:ext uri="{9D8B030D-6E8A-4147-A177-3AD203B41FA5}">
                      <a16:colId xmlns:a16="http://schemas.microsoft.com/office/drawing/2014/main" val="20011"/>
                    </a:ext>
                  </a:extLst>
                </a:gridCol>
                <a:gridCol w="657188">
                  <a:extLst>
                    <a:ext uri="{9D8B030D-6E8A-4147-A177-3AD203B41FA5}">
                      <a16:colId xmlns:a16="http://schemas.microsoft.com/office/drawing/2014/main" val="20012"/>
                    </a:ext>
                  </a:extLst>
                </a:gridCol>
              </a:tblGrid>
              <a:tr h="414079">
                <a:tc gridSpan="13">
                  <a:txBody>
                    <a:bodyPr/>
                    <a:lstStyle/>
                    <a:p>
                      <a:pPr algn="ctr">
                        <a:lnSpc>
                          <a:spcPct val="115000"/>
                        </a:lnSpc>
                        <a:spcBef>
                          <a:spcPts val="300"/>
                        </a:spcBef>
                        <a:spcAft>
                          <a:spcPts val="0"/>
                        </a:spcAft>
                      </a:pPr>
                      <a:r>
                        <a:rPr lang="en-US" sz="1400" dirty="0">
                          <a:effectLst/>
                        </a:rPr>
                        <a:t>Tools for Creating Community Discussion</a:t>
                      </a:r>
                      <a:endParaRPr lang="en-GB" sz="1400" dirty="0">
                        <a:effectLst/>
                        <a:latin typeface="Calibri"/>
                        <a:ea typeface="SimSun"/>
                        <a:cs typeface="Arial"/>
                      </a:endParaRPr>
                    </a:p>
                  </a:txBody>
                  <a:tcPr marL="64093" marR="64093" marT="0" marB="0"/>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0"/>
                  </a:ext>
                </a:extLst>
              </a:tr>
              <a:tr h="1736195">
                <a:tc>
                  <a:txBody>
                    <a:bodyPr/>
                    <a:lstStyle/>
                    <a:p>
                      <a:pPr>
                        <a:lnSpc>
                          <a:spcPct val="115000"/>
                        </a:lnSpc>
                        <a:spcAft>
                          <a:spcPts val="0"/>
                        </a:spcAft>
                      </a:pPr>
                      <a:r>
                        <a:rPr lang="en-GB" sz="1100">
                          <a:effectLst/>
                        </a:rPr>
                        <a:t>Activities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Community map</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Seasonal Calendar/</a:t>
                      </a:r>
                      <a:endParaRPr lang="en-GB" sz="1000">
                        <a:effectLst/>
                      </a:endParaRPr>
                    </a:p>
                    <a:p>
                      <a:pPr>
                        <a:lnSpc>
                          <a:spcPct val="115000"/>
                        </a:lnSpc>
                        <a:spcAft>
                          <a:spcPts val="0"/>
                        </a:spcAft>
                      </a:pPr>
                      <a:r>
                        <a:rPr lang="en-GB" sz="900">
                          <a:effectLst/>
                        </a:rPr>
                        <a:t>Event Timeline</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dirty="0">
                          <a:effectLst/>
                        </a:rPr>
                        <a:t>Community Walk and </a:t>
                      </a:r>
                      <a:r>
                        <a:rPr lang="en-GB" sz="900" dirty="0" err="1">
                          <a:effectLst/>
                        </a:rPr>
                        <a:t>Observa-tions</a:t>
                      </a:r>
                      <a:endParaRPr lang="en-GB" sz="1000" dirty="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Household and Facility Observa-tions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Discussion Groups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Individual Interviews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Story telling</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Causes and Effects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Emergency Scenario</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Bean Ranking</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Communication circles</a:t>
                      </a:r>
                      <a:endParaRPr lang="en-GB" sz="1000">
                        <a:effectLst/>
                        <a:latin typeface="Calibri"/>
                        <a:ea typeface="SimSun"/>
                        <a:cs typeface="Arial"/>
                      </a:endParaRPr>
                    </a:p>
                  </a:txBody>
                  <a:tcPr marL="64093" marR="64093" marT="0" marB="0"/>
                </a:tc>
                <a:tc>
                  <a:txBody>
                    <a:bodyPr/>
                    <a:lstStyle/>
                    <a:p>
                      <a:pPr>
                        <a:lnSpc>
                          <a:spcPct val="115000"/>
                        </a:lnSpc>
                        <a:spcAft>
                          <a:spcPts val="0"/>
                        </a:spcAft>
                      </a:pPr>
                      <a:r>
                        <a:rPr lang="en-GB" sz="900">
                          <a:effectLst/>
                        </a:rPr>
                        <a:t>Visions for Action</a:t>
                      </a:r>
                      <a:endParaRPr lang="en-GB" sz="1000">
                        <a:effectLst/>
                        <a:latin typeface="Calibri"/>
                        <a:ea typeface="SimSun"/>
                        <a:cs typeface="Arial"/>
                      </a:endParaRPr>
                    </a:p>
                  </a:txBody>
                  <a:tcPr marL="64093" marR="64093" marT="0" marB="0"/>
                </a:tc>
                <a:extLst>
                  <a:ext uri="{0D108BD9-81ED-4DB2-BD59-A6C34878D82A}">
                    <a16:rowId xmlns:a16="http://schemas.microsoft.com/office/drawing/2014/main" val="10001"/>
                  </a:ext>
                </a:extLst>
              </a:tr>
              <a:tr h="754707">
                <a:tc>
                  <a:txBody>
                    <a:bodyPr/>
                    <a:lstStyle/>
                    <a:p>
                      <a:pPr>
                        <a:lnSpc>
                          <a:spcPct val="115000"/>
                        </a:lnSpc>
                        <a:spcAft>
                          <a:spcPts val="1000"/>
                        </a:spcAft>
                      </a:pPr>
                      <a:r>
                        <a:rPr lang="en-GB" sz="1100">
                          <a:effectLst/>
                        </a:rPr>
                        <a:t>1.</a:t>
                      </a:r>
                      <a:endParaRPr lang="en-GB" sz="1000">
                        <a:effectLst/>
                        <a:latin typeface="Calibri"/>
                        <a:ea typeface="SimSun"/>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dirty="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pPr>
                        <a:lnSpc>
                          <a:spcPct val="115000"/>
                        </a:lnSpc>
                        <a:spcAft>
                          <a:spcPts val="0"/>
                        </a:spcAft>
                      </a:pPr>
                      <a:r>
                        <a:rPr lang="en-GB" sz="900">
                          <a:effectLst/>
                        </a:rPr>
                        <a:t> </a:t>
                      </a:r>
                      <a:endParaRPr lang="en-GB" sz="1000">
                        <a:effectLst/>
                        <a:latin typeface="Calibri"/>
                        <a:ea typeface="SimSun"/>
                        <a:cs typeface="Arial"/>
                      </a:endParaRPr>
                    </a:p>
                  </a:txBody>
                  <a:tcPr marL="64093" marR="64093" marT="0" marB="0"/>
                </a:tc>
                <a:extLst>
                  <a:ext uri="{0D108BD9-81ED-4DB2-BD59-A6C34878D82A}">
                    <a16:rowId xmlns:a16="http://schemas.microsoft.com/office/drawing/2014/main" val="10002"/>
                  </a:ext>
                </a:extLst>
              </a:tr>
              <a:tr h="754707">
                <a:tc>
                  <a:txBody>
                    <a:bodyPr/>
                    <a:lstStyle/>
                    <a:p>
                      <a:pPr>
                        <a:lnSpc>
                          <a:spcPct val="115000"/>
                        </a:lnSpc>
                        <a:spcAft>
                          <a:spcPts val="1000"/>
                        </a:spcAft>
                      </a:pPr>
                      <a:r>
                        <a:rPr lang="en-GB" sz="1100">
                          <a:effectLst/>
                        </a:rPr>
                        <a:t>2.</a:t>
                      </a:r>
                      <a:endParaRPr lang="en-GB" sz="1000">
                        <a:effectLst/>
                        <a:latin typeface="Calibri"/>
                        <a:ea typeface="SimSun"/>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pPr>
                        <a:lnSpc>
                          <a:spcPct val="115000"/>
                        </a:lnSpc>
                        <a:spcAft>
                          <a:spcPts val="0"/>
                        </a:spcAft>
                      </a:pPr>
                      <a:r>
                        <a:rPr lang="en-GB" sz="900">
                          <a:effectLst/>
                        </a:rPr>
                        <a:t> </a:t>
                      </a:r>
                      <a:endParaRPr lang="en-GB" sz="1000">
                        <a:effectLst/>
                        <a:latin typeface="Calibri"/>
                        <a:ea typeface="SimSun"/>
                        <a:cs typeface="Arial"/>
                      </a:endParaRPr>
                    </a:p>
                  </a:txBody>
                  <a:tcPr marL="64093" marR="64093" marT="0" marB="0"/>
                </a:tc>
                <a:extLst>
                  <a:ext uri="{0D108BD9-81ED-4DB2-BD59-A6C34878D82A}">
                    <a16:rowId xmlns:a16="http://schemas.microsoft.com/office/drawing/2014/main" val="10003"/>
                  </a:ext>
                </a:extLst>
              </a:tr>
              <a:tr h="754707">
                <a:tc>
                  <a:txBody>
                    <a:bodyPr/>
                    <a:lstStyle/>
                    <a:p>
                      <a:pPr>
                        <a:lnSpc>
                          <a:spcPct val="115000"/>
                        </a:lnSpc>
                        <a:spcAft>
                          <a:spcPts val="1000"/>
                        </a:spcAft>
                      </a:pPr>
                      <a:r>
                        <a:rPr lang="en-GB" sz="1100">
                          <a:effectLst/>
                        </a:rPr>
                        <a:t>3.</a:t>
                      </a:r>
                      <a:endParaRPr lang="en-GB" sz="1000">
                        <a:effectLst/>
                        <a:latin typeface="Calibri"/>
                        <a:ea typeface="SimSun"/>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pPr>
                        <a:lnSpc>
                          <a:spcPct val="115000"/>
                        </a:lnSpc>
                        <a:spcAft>
                          <a:spcPts val="0"/>
                        </a:spcAft>
                      </a:pPr>
                      <a:r>
                        <a:rPr lang="en-GB" sz="900">
                          <a:effectLst/>
                        </a:rPr>
                        <a:t> </a:t>
                      </a:r>
                      <a:endParaRPr lang="en-GB" sz="1000">
                        <a:effectLst/>
                        <a:latin typeface="Calibri"/>
                        <a:ea typeface="SimSun"/>
                        <a:cs typeface="Arial"/>
                      </a:endParaRPr>
                    </a:p>
                  </a:txBody>
                  <a:tcPr marL="64093" marR="64093" marT="0" marB="0"/>
                </a:tc>
                <a:extLst>
                  <a:ext uri="{0D108BD9-81ED-4DB2-BD59-A6C34878D82A}">
                    <a16:rowId xmlns:a16="http://schemas.microsoft.com/office/drawing/2014/main" val="10004"/>
                  </a:ext>
                </a:extLst>
              </a:tr>
              <a:tr h="754707">
                <a:tc>
                  <a:txBody>
                    <a:bodyPr/>
                    <a:lstStyle/>
                    <a:p>
                      <a:pPr>
                        <a:lnSpc>
                          <a:spcPct val="115000"/>
                        </a:lnSpc>
                        <a:spcAft>
                          <a:spcPts val="1000"/>
                        </a:spcAft>
                      </a:pPr>
                      <a:r>
                        <a:rPr lang="en-GB" sz="1100">
                          <a:effectLst/>
                        </a:rPr>
                        <a:t>4.</a:t>
                      </a:r>
                      <a:endParaRPr lang="en-GB" sz="1000">
                        <a:effectLst/>
                        <a:latin typeface="Calibri"/>
                        <a:ea typeface="SimSun"/>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endParaRPr lang="en-GB" sz="1000">
                        <a:effectLst/>
                        <a:latin typeface="Calibri"/>
                        <a:cs typeface="Arial"/>
                      </a:endParaRPr>
                    </a:p>
                  </a:txBody>
                  <a:tcPr marL="64093" marR="64093" marT="0" marB="0"/>
                </a:tc>
                <a:tc>
                  <a:txBody>
                    <a:bodyPr/>
                    <a:lstStyle/>
                    <a:p>
                      <a:pPr>
                        <a:lnSpc>
                          <a:spcPct val="115000"/>
                        </a:lnSpc>
                        <a:spcAft>
                          <a:spcPts val="0"/>
                        </a:spcAft>
                      </a:pPr>
                      <a:r>
                        <a:rPr lang="en-GB" sz="900" dirty="0">
                          <a:effectLst/>
                        </a:rPr>
                        <a:t> </a:t>
                      </a:r>
                      <a:endParaRPr lang="en-GB" sz="1000" dirty="0">
                        <a:effectLst/>
                        <a:latin typeface="Calibri"/>
                        <a:ea typeface="SimSun"/>
                        <a:cs typeface="Arial"/>
                      </a:endParaRPr>
                    </a:p>
                  </a:txBody>
                  <a:tcPr marL="64093" marR="64093" marT="0" marB="0"/>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27953428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31801452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title"/>
          </p:nvPr>
        </p:nvSpPr>
        <p:spPr>
          <a:xfrm>
            <a:off x="539552" y="2924944"/>
            <a:ext cx="8229600" cy="1143000"/>
          </a:xfrm>
        </p:spPr>
        <p:txBody>
          <a:bodyPr/>
          <a:lstStyle/>
          <a:p>
            <a:pPr>
              <a:defRPr/>
            </a:pPr>
            <a:r>
              <a:rPr lang="en-ZW" altLang="en-US" sz="6000" b="1" i="1" dirty="0">
                <a:solidFill>
                  <a:srgbClr val="002060"/>
                </a:solidFill>
                <a:effectLst>
                  <a:outerShdw blurRad="38100" dist="38100" dir="2700000" algn="tl">
                    <a:srgbClr val="000000">
                      <a:alpha val="43137"/>
                    </a:srgbClr>
                  </a:outerShdw>
                </a:effectLst>
              </a:rPr>
              <a:t>Thank you!</a:t>
            </a:r>
          </a:p>
        </p:txBody>
      </p:sp>
    </p:spTree>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3949</TotalTime>
  <Words>275</Words>
  <Application>Microsoft Office PowerPoint</Application>
  <PresentationFormat>On-screen Show (4:3)</PresentationFormat>
  <Paragraphs>51</Paragraphs>
  <Slides>6</Slides>
  <Notes>1</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6</vt:i4>
      </vt:variant>
    </vt:vector>
  </HeadingPairs>
  <TitlesOfParts>
    <vt:vector size="12" baseType="lpstr">
      <vt:lpstr>SimSun</vt:lpstr>
      <vt:lpstr>Arial</vt:lpstr>
      <vt:lpstr>Arial Narrow</vt:lpstr>
      <vt:lpstr>Calibri</vt:lpstr>
      <vt:lpstr>RC 59 Template EN</vt:lpstr>
      <vt:lpstr>Custom Design</vt:lpstr>
      <vt:lpstr>Rapid Response Teams Training</vt:lpstr>
      <vt:lpstr>Learning objectives</vt:lpstr>
      <vt:lpstr>Instructions</vt:lpstr>
      <vt:lpstr>PowerPoint Presentation</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280</cp:revision>
  <cp:lastPrinted>2013-10-01T07:19:12Z</cp:lastPrinted>
  <dcterms:created xsi:type="dcterms:W3CDTF">2006-12-04T14:06:57Z</dcterms:created>
  <dcterms:modified xsi:type="dcterms:W3CDTF">2018-05-16T15:08:19Z</dcterms:modified>
</cp:coreProperties>
</file>

<file path=docProps/thumbnail.jpeg>
</file>